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8" r:id="rId5"/>
    <p:sldId id="265" r:id="rId6"/>
    <p:sldId id="266" r:id="rId7"/>
    <p:sldId id="261" r:id="rId8"/>
    <p:sldId id="267" r:id="rId9"/>
    <p:sldId id="269" r:id="rId10"/>
    <p:sldId id="270" r:id="rId11"/>
    <p:sldId id="262" r:id="rId12"/>
    <p:sldId id="260" r:id="rId13"/>
    <p:sldId id="264" r:id="rId14"/>
    <p:sldId id="258" r:id="rId15"/>
    <p:sldId id="271" r:id="rId16"/>
    <p:sldId id="273" r:id="rId17"/>
    <p:sldId id="272" r:id="rId18"/>
    <p:sldId id="274" r:id="rId19"/>
    <p:sldId id="275" r:id="rId20"/>
    <p:sldId id="277" r:id="rId21"/>
    <p:sldId id="276" r:id="rId22"/>
    <p:sldId id="278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0CTYA1TNd9vv/hMtwOBYg==" hashData="MdhrQAQa1PdG+TCo+Q047GtN4/JJLqS/Ep5jQzOStznonMiBSm/S/DQlnDuOUXm22dm2vH1Oow5RXZdq1IKEM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99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A0103-2476-4486-ADCC-C6EF97A40F08}" type="datetimeFigureOut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F60B3-7EA1-4A2E-AE73-7E634C4CA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53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F60B3-7EA1-4A2E-AE73-7E634C4CA05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60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F60B3-7EA1-4A2E-AE73-7E634C4CA05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8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F60B3-7EA1-4A2E-AE73-7E634C4CA05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48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DE6F0-3E18-CD5D-26D3-97B8F0B3A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ADAB38-3C6D-FCDA-9CE8-9B3DB13BD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22853F-E10F-16FE-A3AB-8019F6CD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134D-F95B-4BA5-915F-E43196C399A7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06099D-AAFB-0E42-5B89-CD3F8983B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21EA3B-F097-586D-3F0E-FFB2BEC03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29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A9FFEE-10B8-2FB7-047C-760AEFA5D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01A052-6C2F-990D-1D7B-439CCA451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9EC268-D6D5-273F-71A6-9527CF61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C125-2E48-44E1-A99F-739FCB4163ED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906E0F-BF9E-6345-E4A3-03760636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73FBCD-BC19-80CA-6999-40B81F05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29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8F5466B-004C-22B4-BDED-E74A73018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518C88F-91A5-9D5F-D19F-3D4E839A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650B8D-5689-304D-7B77-292DE96A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F4E5A-7BFF-4BAA-A069-7B1EDD611C25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DD3896-CEAB-3142-4801-98EFC4BF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F78F63-12E6-6669-560C-F5E4859D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69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7D4405-9D67-CD32-4E9A-1295A8E7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D8D929-2F68-6D5C-C373-834468504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69F5B1-CBF3-D68F-FB74-4CE6D8BCF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89E1-5BF2-40FB-8AF2-C1DAC26FA358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0E3D67-E7B4-F05C-C087-C61CA205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4BC3DF-0FBA-032B-FCF2-7B3AB86C9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31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DA3D90-57E0-4B55-595E-B37E52EB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E65A91-ADEE-FBA6-B38C-ACB3A5298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5C3C53-FD93-1785-3EB6-2C0E66FA2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F9D-135C-41FC-A287-34AEB0735638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82902-EB24-9CD0-26DC-ABB032A6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8C9A72-4CFB-6EDF-A03B-D82D4CD3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93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3414BA-787C-47F3-4210-371497A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C26D2F-C82D-F194-62B5-6EEE23537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EF06331-8578-9822-6DC2-D7CFF1FED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A96488-BDF9-F6AA-AC6F-5049B663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058-CE64-45C4-8CB9-296EF122F27F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D8D3B8-9D10-CDC6-41FE-B2358D2C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06819E-14B3-5656-4755-08543B1A0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53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703682-38A2-CA2B-9494-0732C419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3B4806-4F4F-32FD-EC51-167E29464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68E480-C97C-1CA4-DBDD-98199205A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730388-48F7-CC91-D730-97581B9AC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7AC2655-3551-2E4C-6CE9-5FEDE0891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BA092E3-5F7A-8FAB-1EE6-75CCD96D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47B9-39E5-4884-9931-0576E0CE5A8D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A68815F-9573-25AD-E693-AD4570BDA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97EA1A6-5F6F-4B03-2147-A515B71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72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79C1A8-B5E3-E06D-585E-680CB63F6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7372B87-627F-54FE-3650-FA46F9C4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8DDD-8296-447C-ADEB-175249DCF551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4B0DF38-3FD3-4241-D98C-F06FA1094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714FEEA-13F2-9E48-9275-31FA37D9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30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EBA644C-872E-060C-A518-D10438610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861A3-C2DB-4CC6-AAE8-7E48594742D1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F4AE75E-CC03-7525-424B-38DDD1A5D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D1571C-1A38-58EF-FF36-D051EFB2C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18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54192D-E087-27E7-8F8E-CFB0C5A5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19654C-FEBD-53F7-E0F9-21AF94F01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E60175B-4685-4DB3-31B3-E1267FCDA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8B08EB-DCE5-80FB-A2B5-4FFD8807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3209D-5760-4083-933F-BB672183C57B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B9A63E-1B4E-DEAF-44F6-8BA67F988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8D92F4-CDC4-0AF3-955B-9C838522D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65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761B3E-6A31-6C39-F35E-72046C932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25C10FD-F98A-F0F1-2BFC-6BF0CBDD4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1E9582-41DD-F928-C06C-E636D511D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E4526A2-FAF5-EF2F-CEB6-6351A7B61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64D-B959-40F1-B0D7-4F16A78B387B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BDD2AF-A999-1E50-BA4D-158176A9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3A8FE8-6E69-9F3A-795F-77475041E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9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D677B0B-772A-7571-012B-5DE5B7FCE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74B2A7-7330-6AF6-2BBE-B854E4926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ECC76B-91BC-8AF4-0876-C365C366B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DE2610-9134-4B6D-852A-94E4AE233DF8}" type="datetime1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96DAD7-2BD1-9F47-A791-29548C362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D4C695-03D6-DD0F-694A-D0376A110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9CACDC-4450-46E6-A954-260EF5D0F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14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8.png"/><Relationship Id="rId5" Type="http://schemas.openxmlformats.org/officeDocument/2006/relationships/image" Target="../media/image4.png"/><Relationship Id="rId10" Type="http://schemas.openxmlformats.org/officeDocument/2006/relationships/image" Target="../media/image27.jpe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4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4.png"/><Relationship Id="rId5" Type="http://schemas.openxmlformats.org/officeDocument/2006/relationships/image" Target="../media/image16.jpeg"/><Relationship Id="rId10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1633771-9EA9-F99A-1D78-88C1E4B385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A3EE5A6-FE20-7D69-1B38-4143F518F8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sp>
        <p:nvSpPr>
          <p:cNvPr id="7" name="文本框 1">
            <a:extLst>
              <a:ext uri="{FF2B5EF4-FFF2-40B4-BE49-F238E27FC236}">
                <a16:creationId xmlns:a16="http://schemas.microsoft.com/office/drawing/2014/main" id="{5FABEF22-DD58-0729-16DC-288EE6C37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020" y="2022765"/>
            <a:ext cx="9145918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>
                <a:latin typeface="Calibri" panose="020F0502020204030204" pitchFamily="34" charset="0"/>
                <a:cs typeface="Calibri" panose="020F0502020204030204" pitchFamily="34" charset="0"/>
              </a:rPr>
              <a:t>Forming a Productive Partnership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en-US" altLang="zh-CN" sz="1800" b="1" dirty="0">
                <a:latin typeface="Calibri" panose="020F0502020204030204" pitchFamily="34" charset="0"/>
                <a:cs typeface="Calibri" panose="020F0502020204030204" pitchFamily="34" charset="0"/>
              </a:rPr>
              <a:t>Keeping customers satisfied and relaxed</a:t>
            </a: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 descr="Picture">
            <a:extLst>
              <a:ext uri="{FF2B5EF4-FFF2-40B4-BE49-F238E27FC236}">
                <a16:creationId xmlns:a16="http://schemas.microsoft.com/office/drawing/2014/main" id="{40F5BAB0-E827-F379-D834-3EF61DDCD4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D21ED26A-5B70-10DE-5E62-75948B7446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descr="Picture">
            <a:extLst>
              <a:ext uri="{FF2B5EF4-FFF2-40B4-BE49-F238E27FC236}">
                <a16:creationId xmlns:a16="http://schemas.microsoft.com/office/drawing/2014/main" id="{1E547267-6E10-B023-A2FB-0EF9DE5517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5BAACF7-5D00-590A-3131-74D5478B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7A00B25-0874-EEEE-15DF-D184FEEAD56A}"/>
              </a:ext>
            </a:extLst>
          </p:cNvPr>
          <p:cNvSpPr txBox="1"/>
          <p:nvPr/>
        </p:nvSpPr>
        <p:spPr>
          <a:xfrm>
            <a:off x="10832206" y="6226124"/>
            <a:ext cx="9519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/>
              <a:t>20260530ST</a:t>
            </a:r>
            <a:endParaRPr lang="zh-CN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750324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2F3BD-DFB4-407A-398F-688A38B4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E6C406E-1F66-5978-5421-87E5E80886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639875C-B97B-52B5-89EF-38E957709A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30" y="3429000"/>
            <a:ext cx="3252235" cy="1826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D11DFC9-5B71-CA5F-6AB3-35B4554AD47C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Production, HV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39C4F43-9251-77E1-C4B6-E6FB033D88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31" y="1493675"/>
            <a:ext cx="3252235" cy="18302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544D288-397D-FAB2-6232-F5E04440FE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4" name="图片 13" descr="Picture">
            <a:extLst>
              <a:ext uri="{FF2B5EF4-FFF2-40B4-BE49-F238E27FC236}">
                <a16:creationId xmlns:a16="http://schemas.microsoft.com/office/drawing/2014/main" id="{417658F7-90C6-B314-B302-81997B7098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图片 14" descr="Picture">
            <a:extLst>
              <a:ext uri="{FF2B5EF4-FFF2-40B4-BE49-F238E27FC236}">
                <a16:creationId xmlns:a16="http://schemas.microsoft.com/office/drawing/2014/main" id="{B84EA628-F234-15E9-E0C5-2C0980CDBF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 descr="Picture">
            <a:extLst>
              <a:ext uri="{FF2B5EF4-FFF2-40B4-BE49-F238E27FC236}">
                <a16:creationId xmlns:a16="http://schemas.microsoft.com/office/drawing/2014/main" id="{FFCD2C83-539C-0B0B-F75E-DE373513693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6D24F71-7A66-6F35-C41D-AC24544A89D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7966" y="1493675"/>
            <a:ext cx="6358486" cy="37603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2934A0F-B32C-AC3B-431A-1FD88BE9FC94}"/>
              </a:ext>
            </a:extLst>
          </p:cNvPr>
          <p:cNvSpPr txBox="1"/>
          <p:nvPr/>
        </p:nvSpPr>
        <p:spPr>
          <a:xfrm>
            <a:off x="248675" y="5359146"/>
            <a:ext cx="513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Robotic pick and place/feeding systems are setup across workshops to enhance efficiency and safety</a:t>
            </a:r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D1FF453-2F41-6E22-3DAC-17CFA019E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68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7896F-1B1B-1A1F-2CC4-57317ED79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273C1CC-7050-9D71-0FA8-5C07132A6B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6C36837-D6BF-6C9F-1E63-9CF7E24CA131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Production, LVHM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3FC0B57-04D7-7C71-9191-B30A212014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4" name="图片 13" descr="Picture">
            <a:extLst>
              <a:ext uri="{FF2B5EF4-FFF2-40B4-BE49-F238E27FC236}">
                <a16:creationId xmlns:a16="http://schemas.microsoft.com/office/drawing/2014/main" id="{406BDC91-7A46-1216-7152-BDDD62A6AA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图片 14" descr="Picture">
            <a:extLst>
              <a:ext uri="{FF2B5EF4-FFF2-40B4-BE49-F238E27FC236}">
                <a16:creationId xmlns:a16="http://schemas.microsoft.com/office/drawing/2014/main" id="{897666E7-9075-AD09-9718-90859A7EDA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 descr="Picture">
            <a:extLst>
              <a:ext uri="{FF2B5EF4-FFF2-40B4-BE49-F238E27FC236}">
                <a16:creationId xmlns:a16="http://schemas.microsoft.com/office/drawing/2014/main" id="{29EAD275-A571-0FC1-0606-F7C407A539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EE4057D-EC16-1EBA-978C-3BB9A619AA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08" y="1559749"/>
            <a:ext cx="4053305" cy="294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0A4100B-5E88-95D5-28D6-B70F98A3FCA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993" y="1545332"/>
            <a:ext cx="1989929" cy="1416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A190D3F-DAC1-3A80-E076-700E434324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422" y="3090758"/>
            <a:ext cx="1971500" cy="1416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A5BD27E-4691-7A14-C81C-A21D2F814DB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002" y="1559749"/>
            <a:ext cx="1971500" cy="1416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5689373-E3C0-9A0B-6BFE-9B01FE163C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002" y="3090758"/>
            <a:ext cx="1971500" cy="1422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6BDDABA-C2F3-B2AA-5586-F07052FE2E89}"/>
              </a:ext>
            </a:extLst>
          </p:cNvPr>
          <p:cNvSpPr txBox="1"/>
          <p:nvPr/>
        </p:nvSpPr>
        <p:spPr>
          <a:xfrm>
            <a:off x="248676" y="4624877"/>
            <a:ext cx="459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addition to cutting, punching and bending, Leveling and Deburring systems are also “critical equipment” to support LVHM production. We can also design special-purpose tooling to ensure repeatability and consistency on critical features</a:t>
            </a:r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FD5AF21-6493-EAA2-3CB7-993798A4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540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5F718-5E88-2738-37BC-CD9426BEF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A37CBAA-618E-235C-F713-87441DC4F9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51CB362-78FB-E113-D7F5-886B6CB0EC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69" y="1714298"/>
            <a:ext cx="5753731" cy="388682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27D7223-8323-ABFE-2045-B20C0C73F1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018" y="1714298"/>
            <a:ext cx="2783069" cy="99794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2587520-493B-D248-F3B7-B36695692C27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Production, Major Equipment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C3A08E9-42FB-757C-36E7-694EAD79A0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7" name="图片 6" descr="Picture">
            <a:extLst>
              <a:ext uri="{FF2B5EF4-FFF2-40B4-BE49-F238E27FC236}">
                <a16:creationId xmlns:a16="http://schemas.microsoft.com/office/drawing/2014/main" id="{071333A2-76A7-C7E1-414A-D48A2E3512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 descr="Picture">
            <a:extLst>
              <a:ext uri="{FF2B5EF4-FFF2-40B4-BE49-F238E27FC236}">
                <a16:creationId xmlns:a16="http://schemas.microsoft.com/office/drawing/2014/main" id="{8DA55F67-31A3-26A8-3FF3-58E430D846C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7841B9FB-683C-4E57-24A5-E8D08AD1F74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DE6DB09-69F8-44A0-1F1B-6FB95E87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0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B26DA-D8B1-1410-6970-337630A19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8EECEA7-5332-F3C7-E10F-1DC590FAD6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9" name="Picture 6" descr="5366">
            <a:extLst>
              <a:ext uri="{FF2B5EF4-FFF2-40B4-BE49-F238E27FC236}">
                <a16:creationId xmlns:a16="http://schemas.microsoft.com/office/drawing/2014/main" id="{A205E7F7-0512-4487-E46F-4D4BFEA05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lum bright="20000" contras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508" y="1559749"/>
            <a:ext cx="3402452" cy="20072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5370">
            <a:extLst>
              <a:ext uri="{FF2B5EF4-FFF2-40B4-BE49-F238E27FC236}">
                <a16:creationId xmlns:a16="http://schemas.microsoft.com/office/drawing/2014/main" id="{B5B20E9A-CFAB-19C0-DC71-77C16CD88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lum bright="20000" contras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8835" y="1559749"/>
            <a:ext cx="3454320" cy="20130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49A121D-D501-62C0-63A2-3D7270CA3F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6" name="图片 5" descr="Picture">
            <a:extLst>
              <a:ext uri="{FF2B5EF4-FFF2-40B4-BE49-F238E27FC236}">
                <a16:creationId xmlns:a16="http://schemas.microsoft.com/office/drawing/2014/main" id="{3F6C668C-FEC4-D37A-F991-B9AB722F71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 descr="Picture">
            <a:extLst>
              <a:ext uri="{FF2B5EF4-FFF2-40B4-BE49-F238E27FC236}">
                <a16:creationId xmlns:a16="http://schemas.microsoft.com/office/drawing/2014/main" id="{D08E22A5-DF78-95F1-52FE-DBD809FE20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 descr="Picture">
            <a:extLst>
              <a:ext uri="{FF2B5EF4-FFF2-40B4-BE49-F238E27FC236}">
                <a16:creationId xmlns:a16="http://schemas.microsoft.com/office/drawing/2014/main" id="{D2B9C9E3-7BB2-FE73-EF6F-E527F1E0E10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F5CCB7E-867D-CD16-103E-55F57278A6CB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Powder Coating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3202AB8-7012-C73B-7731-C91676165D5E}"/>
              </a:ext>
            </a:extLst>
          </p:cNvPr>
          <p:cNvSpPr txBox="1"/>
          <p:nvPr/>
        </p:nvSpPr>
        <p:spPr>
          <a:xfrm>
            <a:off x="248674" y="3665474"/>
            <a:ext cx="484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 Strong delivers high performance powder coating solutions for industries including outdoor infrastructure, energy, commercial vehicles, electronics and food processing</a:t>
            </a:r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AA8057-DC97-BF6C-1254-0F19649C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01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23C50-CA76-B326-9A34-ACA306EB4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5BD76477-9392-0C69-C374-15F7CBF0C1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382" y="1598695"/>
            <a:ext cx="6396877" cy="36553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4D25DDF-206E-6C41-1115-D06E451C93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AE057B6-F282-007A-69BE-D3DEEE50556F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 Parts and Assembly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FA19970-4690-EDEF-4302-4B7FD322B5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930" y="1526260"/>
            <a:ext cx="2145906" cy="38002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446D0AB-DC07-2E3E-6416-1BE66AAB96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275BDC98-2833-122D-B4CA-1B99C5C652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4EB6C61F-7A13-A349-BD96-570E3ED822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 descr="Picture">
            <a:extLst>
              <a:ext uri="{FF2B5EF4-FFF2-40B4-BE49-F238E27FC236}">
                <a16:creationId xmlns:a16="http://schemas.microsoft.com/office/drawing/2014/main" id="{B469EDC4-F009-34EC-5D55-ABBAB144E52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67E797C-B134-03D9-0C03-610033E6F28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12" y="2717425"/>
            <a:ext cx="1408590" cy="242623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18B0976-39ED-A5DC-C68E-32940233A428}"/>
              </a:ext>
            </a:extLst>
          </p:cNvPr>
          <p:cNvSpPr txBox="1"/>
          <p:nvPr/>
        </p:nvSpPr>
        <p:spPr>
          <a:xfrm>
            <a:off x="7109501" y="2611404"/>
            <a:ext cx="5082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Cabinets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Ticket Kiosks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Storage 48U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Vending Machines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D3235A-2DDF-1004-67FF-9F71363DA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521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B4218-43D7-222D-0EB6-D74EB9162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1F56F41B-5235-1BCF-5848-BB4C6567F2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58082">
            <a:off x="2854932" y="2753389"/>
            <a:ext cx="3773652" cy="212267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2031EEA-C20E-E520-BC24-B564ADE165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2C74F67-2566-FC6C-4D8A-B26ED3578D9A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Parts and Assembly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F50F35-18DA-F435-315B-1800D2407E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4B44B0B7-403F-D153-2DE6-7AF05576C9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0CC0978E-05AE-78F8-7D79-862BF0C14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 descr="Picture">
            <a:extLst>
              <a:ext uri="{FF2B5EF4-FFF2-40B4-BE49-F238E27FC236}">
                <a16:creationId xmlns:a16="http://schemas.microsoft.com/office/drawing/2014/main" id="{E4FEDC0C-860F-A7BA-96F6-EA6A2F8DF26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024A6267-C207-41B5-D7EC-A3F95596DD8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039444">
            <a:off x="5583947" y="2031085"/>
            <a:ext cx="3803434" cy="309896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1596302-27DC-A6D4-BAAE-3E0AA9CBC2C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559" y="1958536"/>
            <a:ext cx="2293798" cy="272962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84B4B68-E915-2F1A-2C02-57BE0E0498F1}"/>
              </a:ext>
            </a:extLst>
          </p:cNvPr>
          <p:cNvSpPr txBox="1"/>
          <p:nvPr/>
        </p:nvSpPr>
        <p:spPr>
          <a:xfrm>
            <a:off x="248675" y="4830730"/>
            <a:ext cx="270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Assembly/Weldment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Commercial Vehicles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A0477F-DB62-5F9A-B760-45BAAC64C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032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F9316-5CF8-4335-E448-8A1B5CD9D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28F1A17-51E2-FA29-B82A-77B18E0234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9726738-EEFC-0ACD-044F-DBD1075AF8BF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Parts and Assembly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63B121-110F-3A19-F545-A9E0EEDF03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40B8D464-7F40-1BEC-DEE6-8EF86CE16C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B1DA0320-B2A6-4211-DE2E-C570ECEED5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 descr="Picture">
            <a:extLst>
              <a:ext uri="{FF2B5EF4-FFF2-40B4-BE49-F238E27FC236}">
                <a16:creationId xmlns:a16="http://schemas.microsoft.com/office/drawing/2014/main" id="{5C09279C-DD1C-69C0-3C6E-A863EE7C17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1C7A0DC-C702-2DF2-8FC1-E0B91313794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3329" y="2180224"/>
            <a:ext cx="4440087" cy="249754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8339B86-4241-7F74-C5F1-12CC94D7D6E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537590"/>
            <a:ext cx="4332476" cy="243701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3C5AF2F-E98D-2AE0-8048-03F635ED679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14103">
            <a:off x="2637424" y="1904370"/>
            <a:ext cx="5177413" cy="291229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546E5EA4-8D50-3506-C4E1-01FF4EDBEEF2}"/>
              </a:ext>
            </a:extLst>
          </p:cNvPr>
          <p:cNvSpPr txBox="1"/>
          <p:nvPr/>
        </p:nvSpPr>
        <p:spPr>
          <a:xfrm>
            <a:off x="248675" y="4830730"/>
            <a:ext cx="2701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Assembly/Weldment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Industrial Applications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Lottery Terminals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Emergency Systems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FE5538-8F2A-8EFF-32ED-20D32BA07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39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DB46C-FC02-D675-860E-A04A2197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46031517-A2CF-B922-7708-133CBA1E86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924" y="2201154"/>
            <a:ext cx="3795695" cy="213507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393449D-0128-AB27-1D2A-F929F1473E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24494C3-EB57-72B1-11AA-A070DE13D478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Parts and Assembly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3EF4AF6-C97A-045F-5ED7-0D5598A77C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A1BC41E6-D06D-1BB1-512D-401F6C314A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C9D31CE1-B6A7-031A-B46B-0912DDC6595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 descr="Picture">
            <a:extLst>
              <a:ext uri="{FF2B5EF4-FFF2-40B4-BE49-F238E27FC236}">
                <a16:creationId xmlns:a16="http://schemas.microsoft.com/office/drawing/2014/main" id="{5B0EF193-5344-E4A5-E7E0-D4ACA441CE3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A44231B-25FB-BD68-B0F8-FEC0F6938C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12" y="2201154"/>
            <a:ext cx="2785487" cy="23168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8E9EEE3-CFBC-ADAE-EFD5-15DC5CBF48E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851" y="980814"/>
            <a:ext cx="3211038" cy="428138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7D07134-FB9E-41B0-E967-0FA35B47132E}"/>
              </a:ext>
            </a:extLst>
          </p:cNvPr>
          <p:cNvSpPr txBox="1"/>
          <p:nvPr/>
        </p:nvSpPr>
        <p:spPr>
          <a:xfrm>
            <a:off x="248675" y="4830730"/>
            <a:ext cx="270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Assembly/Weldment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Industrial Applications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Satellite Communication 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95DC0A-1386-595C-0026-C2AFD4133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195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78F5F-D914-3941-B7E2-4DA9F6122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204AFD4-D58B-2A33-BA01-E431CB643B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FDD1CA0-EBA5-B54F-8BBE-9F5C991D719E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Parts and Assembly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F7E7DC6-EFDF-89AB-44B1-0B10C4344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6208F76E-E5BA-4FE6-538B-16EB66CD1F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54A56B23-728F-5E2C-AF89-D9ADA1852F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 descr="Picture">
            <a:extLst>
              <a:ext uri="{FF2B5EF4-FFF2-40B4-BE49-F238E27FC236}">
                <a16:creationId xmlns:a16="http://schemas.microsoft.com/office/drawing/2014/main" id="{B2A7DFD4-07B5-74E4-16C5-3A993ED798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82C7EDF-EF8F-78F6-680F-248A6727286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19537"/>
            <a:ext cx="6262048" cy="352240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AB1F663-3D86-35E5-2CEB-20E59E25CBF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2252" y="2375674"/>
            <a:ext cx="5118315" cy="287905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4631EA0-9C97-0B8D-9205-062590654B0F}"/>
              </a:ext>
            </a:extLst>
          </p:cNvPr>
          <p:cNvSpPr txBox="1"/>
          <p:nvPr/>
        </p:nvSpPr>
        <p:spPr>
          <a:xfrm>
            <a:off x="248675" y="4830730"/>
            <a:ext cx="270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Assembly/Weldment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 Appliances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6FB45F2-71A6-CED7-DB14-D430E459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539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5D77D-41DA-1E86-7160-C8FC501D6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CDB5A8B-5ADA-3436-EE33-661667C440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4D239D-A711-92A4-7616-9C740E0211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688B6FC1-B07F-F4D5-99C5-D2EDBD3A86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descr="Picture">
            <a:extLst>
              <a:ext uri="{FF2B5EF4-FFF2-40B4-BE49-F238E27FC236}">
                <a16:creationId xmlns:a16="http://schemas.microsoft.com/office/drawing/2014/main" id="{C8228657-838F-CAFD-CE2C-97CF3BAAB9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EA761223-6E02-AD8E-758B-AA845932EB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D8101AE-ABB2-6BCA-0B61-9C5F68B0B73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25496">
            <a:off x="-486725" y="2096855"/>
            <a:ext cx="5482815" cy="308408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2A9B304-E72A-D1B1-1E05-2E7C6F7BC84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07288" y="2348111"/>
            <a:ext cx="3312437" cy="248432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0B97A8C-16D8-49A9-E779-4D1D813D39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956" y="2169994"/>
            <a:ext cx="3084060" cy="308406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354E919-7A40-9DEA-898B-0EA4B31F1C24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Parts and Assembly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E51178A-9E37-8D95-B96E-853E3D8F16FA}"/>
              </a:ext>
            </a:extLst>
          </p:cNvPr>
          <p:cNvSpPr txBox="1"/>
          <p:nvPr/>
        </p:nvSpPr>
        <p:spPr>
          <a:xfrm>
            <a:off x="248675" y="4830730"/>
            <a:ext cx="270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 Metal Assembly/Weldment for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Industrial Applications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E5DADA-00F3-388F-5C81-D6FC2682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420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AEA43-DDF9-A67C-B93C-632308229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321EE08-4A08-0B3D-2A78-717D1B7474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218A0B1-DBDA-055E-39FB-6CB5871A6BF7}"/>
              </a:ext>
            </a:extLst>
          </p:cNvPr>
          <p:cNvSpPr txBox="1"/>
          <p:nvPr/>
        </p:nvSpPr>
        <p:spPr>
          <a:xfrm>
            <a:off x="248676" y="1637068"/>
            <a:ext cx="45615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Founded in 1979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Headquarters: Hong Kong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Factories: Shenzhen, Huizhou, Chonburi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Specialized in sheet metal stamping, fabrication, welding, assembly,  powder coating, tooling, and fixtures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Flexibility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Batch Size: High Volume and LVHM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Wide part size and dimension capability</a:t>
            </a: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Quality and GHG Management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IATF-16949 certified by BSI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ISO-14064-1 certified by BSI</a:t>
            </a: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ERP/EDI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Epicor </a:t>
            </a: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C645276-58E0-731D-D616-003F334B208B}"/>
              </a:ext>
            </a:extLst>
          </p:cNvPr>
          <p:cNvSpPr txBox="1"/>
          <p:nvPr/>
        </p:nvSpPr>
        <p:spPr>
          <a:xfrm>
            <a:off x="5189507" y="1638275"/>
            <a:ext cx="480929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Highlights</a:t>
            </a:r>
            <a:endParaRPr lang="en-US" altLang="zh-CN" sz="12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 0 participation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40+ years of</a:t>
            </a:r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experience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550+ staff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150+ press stations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300+ robotic arms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2000+ PNs PPAP approved 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60-1500 ton pressing capacity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Onsite ROHS testing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Deliveries, 60% NA, 30% EU, 5% AP and China, 5% Others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DCE9A11-A854-0F2C-ED67-E217CB9E2276}"/>
              </a:ext>
            </a:extLst>
          </p:cNvPr>
          <p:cNvSpPr txBox="1"/>
          <p:nvPr/>
        </p:nvSpPr>
        <p:spPr>
          <a:xfrm>
            <a:off x="248675" y="1000033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 Facts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9ADD42-4697-A1BE-11E3-37B483B18E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8" name="图片 17" descr="Picture">
            <a:extLst>
              <a:ext uri="{FF2B5EF4-FFF2-40B4-BE49-F238E27FC236}">
                <a16:creationId xmlns:a16="http://schemas.microsoft.com/office/drawing/2014/main" id="{8D751BB5-7D45-59D5-ED0F-2B7F89FB42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图片 18" descr="Picture">
            <a:extLst>
              <a:ext uri="{FF2B5EF4-FFF2-40B4-BE49-F238E27FC236}">
                <a16:creationId xmlns:a16="http://schemas.microsoft.com/office/drawing/2014/main" id="{3A16A99B-2E9E-D64F-5C66-1A5978DFB5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图片 19" descr="Picture">
            <a:extLst>
              <a:ext uri="{FF2B5EF4-FFF2-40B4-BE49-F238E27FC236}">
                <a16:creationId xmlns:a16="http://schemas.microsoft.com/office/drawing/2014/main" id="{CAABCF7C-FED2-E3DE-04AC-6AA36B6851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E6C8DD3-0B8A-1828-20A2-C5B87CD4E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064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B3C39-6B2D-25EE-E5A8-BEABEB952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CF5DA5D-0A9D-7560-59B6-55F715E921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B770F29-DD1B-49F9-E087-7CABAFE6C2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30626923-746C-58E9-D184-E71C3F11E5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descr="Picture">
            <a:extLst>
              <a:ext uri="{FF2B5EF4-FFF2-40B4-BE49-F238E27FC236}">
                <a16:creationId xmlns:a16="http://schemas.microsoft.com/office/drawing/2014/main" id="{D38EA4A9-11A4-E605-6494-51493CAC3D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BE550168-0629-1654-2B7A-E4CF1897F2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C3E4F6E-A6FC-E5A1-5D41-E72F98023EDA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 and Long Term Plans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0249E4D-4FDA-66A0-FC6E-04A0CAAAECDF}"/>
              </a:ext>
            </a:extLst>
          </p:cNvPr>
          <p:cNvSpPr txBox="1"/>
          <p:nvPr/>
        </p:nvSpPr>
        <p:spPr>
          <a:xfrm>
            <a:off x="248675" y="1637068"/>
            <a:ext cx="5633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2026:	Expedite and enhance production capabilities of Chonburi facility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2027:	Increase pressing capability to 3000T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Expand mechanical assembly capability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Expand machining capability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2028:	Enter home appliances market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Invest in a new facility in Czech Republic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2030:	Invest in a new facility in Mexico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1F454E9-1DC0-9A8B-8AC4-6D681932F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116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71C7F-0BEC-64B7-87D7-3126DBD8C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9665AC5-2640-5342-5AAB-0934D32331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413107-01A4-743B-CC9C-75C14DE20A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4B253F96-C067-D73F-3939-ECE4113973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descr="Picture">
            <a:extLst>
              <a:ext uri="{FF2B5EF4-FFF2-40B4-BE49-F238E27FC236}">
                <a16:creationId xmlns:a16="http://schemas.microsoft.com/office/drawing/2014/main" id="{7264587D-5602-3007-E87B-7B6810A401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34916794-D609-F3FD-445B-24AC6D8510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 descr="Picture">
            <a:extLst>
              <a:ext uri="{FF2B5EF4-FFF2-40B4-BE49-F238E27FC236}">
                <a16:creationId xmlns:a16="http://schemas.microsoft.com/office/drawing/2014/main" id="{7C96DAC6-7F49-86BB-7A2B-463F51638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3494" y="160115"/>
            <a:ext cx="4816087" cy="5093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09099AE-11E7-BE4F-1B18-D9F753FC472A}"/>
              </a:ext>
            </a:extLst>
          </p:cNvPr>
          <p:cNvSpPr txBox="1"/>
          <p:nvPr/>
        </p:nvSpPr>
        <p:spPr>
          <a:xfrm>
            <a:off x="248675" y="4238391"/>
            <a:ext cx="6094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i="0" dirty="0">
                <a:effectLst/>
                <a:latin typeface="Karla" pitchFamily="2" charset="0"/>
              </a:rPr>
              <a:t>sunstrongmetal.com,</a:t>
            </a:r>
            <a:br>
              <a:rPr lang="en-US" altLang="zh-CN" sz="1200" b="1" i="0" dirty="0">
                <a:effectLst/>
                <a:latin typeface="Karla" pitchFamily="2" charset="0"/>
              </a:rPr>
            </a:br>
            <a:r>
              <a:rPr lang="en-US" altLang="zh-CN" sz="1200" b="1" i="0" dirty="0">
                <a:effectLst/>
                <a:latin typeface="Karla" pitchFamily="2" charset="0"/>
              </a:rPr>
              <a:t>sunflymetal.com,</a:t>
            </a:r>
            <a:br>
              <a:rPr lang="en-US" altLang="zh-CN" sz="1200" b="1" i="0" dirty="0">
                <a:effectLst/>
                <a:latin typeface="Karla" pitchFamily="2" charset="0"/>
              </a:rPr>
            </a:br>
            <a:r>
              <a:rPr lang="en-US" altLang="zh-CN" sz="1200" b="1" i="0" dirty="0">
                <a:effectLst/>
                <a:latin typeface="Karla" pitchFamily="2" charset="0"/>
              </a:rPr>
              <a:t>​sunstrong.ai</a:t>
            </a:r>
            <a:br>
              <a:rPr lang="en-US" altLang="zh-CN" sz="1200" dirty="0"/>
            </a:br>
            <a:r>
              <a:rPr lang="en-US" altLang="zh-CN" sz="1200" b="1" i="0" dirty="0">
                <a:effectLst/>
                <a:latin typeface="Karla" pitchFamily="2" charset="0"/>
              </a:rPr>
              <a:t>​are domains owned and managed by</a:t>
            </a:r>
            <a:br>
              <a:rPr lang="en-US" altLang="zh-CN" sz="1200" dirty="0"/>
            </a:br>
            <a:r>
              <a:rPr lang="en-US" altLang="zh-CN" sz="1200" b="1" i="0" dirty="0">
                <a:effectLst/>
                <a:latin typeface="Karla" pitchFamily="2" charset="0"/>
              </a:rPr>
              <a:t>​Sun Strong Precision Metal International Ltd.</a:t>
            </a:r>
            <a:endParaRPr lang="zh-CN" altLang="en-US" sz="12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351379-E6D5-E118-B2FB-B7DEF5869529}"/>
              </a:ext>
            </a:extLst>
          </p:cNvPr>
          <p:cNvSpPr txBox="1"/>
          <p:nvPr/>
        </p:nvSpPr>
        <p:spPr>
          <a:xfrm>
            <a:off x="248675" y="980814"/>
            <a:ext cx="5082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visit our site for more information and updates, 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 for the opportunity!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6B70993-4714-F077-4773-97AC4945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99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437DD-8806-3098-2CF7-54E263CF2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ACC63B0-A0A8-8AA7-EBD4-271F4C14E0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E0D6369-C20C-A9B5-9E80-E7159EC8C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9" name="图片 8" descr="Picture">
            <a:extLst>
              <a:ext uri="{FF2B5EF4-FFF2-40B4-BE49-F238E27FC236}">
                <a16:creationId xmlns:a16="http://schemas.microsoft.com/office/drawing/2014/main" id="{D708C360-59A3-56C1-6097-4BA844C25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descr="Picture">
            <a:extLst>
              <a:ext uri="{FF2B5EF4-FFF2-40B4-BE49-F238E27FC236}">
                <a16:creationId xmlns:a16="http://schemas.microsoft.com/office/drawing/2014/main" id="{2B16104A-C3E0-CDF7-9B11-03C897ED74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 descr="Picture">
            <a:extLst>
              <a:ext uri="{FF2B5EF4-FFF2-40B4-BE49-F238E27FC236}">
                <a16:creationId xmlns:a16="http://schemas.microsoft.com/office/drawing/2014/main" id="{F2EFF17F-4F86-2A22-C228-551768C3B5C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90CE973-56A3-3C44-4BDD-39F0424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DF7C731-B581-8C0D-8042-9E0DDC1697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1125678"/>
            <a:ext cx="5010236" cy="375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B1F8-1784-B961-A833-4652702D7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673A2F6-8456-3BD4-7286-1F9F8E99A8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2D3BDB-04D3-6644-23FD-B973AAA42486}"/>
              </a:ext>
            </a:extLst>
          </p:cNvPr>
          <p:cNvSpPr txBox="1"/>
          <p:nvPr/>
        </p:nvSpPr>
        <p:spPr>
          <a:xfrm>
            <a:off x="257664" y="1632137"/>
            <a:ext cx="654238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Industrial Systems: 		</a:t>
            </a: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Zebra</a:t>
            </a: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BDT, </a:t>
            </a: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BUFAB, Diebold, Bosch, </a:t>
            </a: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Applied Material, 			Rafi, Netzsch, Barco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Data and Cloud:		BDT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Commercial Vehicles:		Bendix CVS, Sensata, Knorr Bremse, Aperia, RH Sheppard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Home Appliances: 		Haier, GE Appliances, Electrolux, Fisher Paykel</a:t>
            </a:r>
          </a:p>
          <a:p>
            <a:pPr>
              <a:spcBef>
                <a:spcPct val="50000"/>
              </a:spcBef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Energy and Environment: 		Danfoss, ABB, Parker Hannifin, Sanyo Denki, </a:t>
            </a: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SMA, </a:t>
            </a:r>
          </a:p>
          <a:p>
            <a:pPr>
              <a:spcBef>
                <a:spcPct val="50000"/>
              </a:spcBef>
              <a:defRPr/>
            </a:pP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			Sunpower,  </a:t>
            </a: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BHGE</a:t>
            </a:r>
          </a:p>
          <a:p>
            <a:pPr>
              <a:spcBef>
                <a:spcPct val="50000"/>
              </a:spcBef>
              <a:defRPr/>
            </a:pPr>
            <a:endParaRPr kumimoji="1" lang="en-US" altLang="zh-TW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Entertainment: 		Meyer Sound, RCF, QSC, </a:t>
            </a: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Genelec</a:t>
            </a:r>
            <a:endParaRPr kumimoji="1" lang="en-US" altLang="zh-TW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Gaming: 			</a:t>
            </a:r>
            <a:r>
              <a:rPr kumimoji="1" lang="en-US" altLang="zh-CN" sz="1200" b="1" dirty="0">
                <a:latin typeface="Calibri" panose="020F0502020204030204" pitchFamily="34" charset="0"/>
                <a:cs typeface="Calibri" panose="020F0502020204030204" pitchFamily="34" charset="0"/>
              </a:rPr>
              <a:t>IGT, Brightstar, Everi, Konami, Bright</a:t>
            </a:r>
            <a:endParaRPr kumimoji="1" lang="en-US" altLang="zh-TW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Food Processing: 		FBD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Infant Product: 		Stokke</a:t>
            </a:r>
          </a:p>
          <a:p>
            <a:pPr>
              <a:spcBef>
                <a:spcPct val="50000"/>
              </a:spcBef>
              <a:defRPr/>
            </a:pPr>
            <a:r>
              <a:rPr kumimoji="1" lang="en-US" altLang="zh-TW" sz="1200" b="1" dirty="0">
                <a:latin typeface="Calibri" panose="020F0502020204030204" pitchFamily="34" charset="0"/>
                <a:cs typeface="Calibri" panose="020F0502020204030204" pitchFamily="34" charset="0"/>
              </a:rPr>
              <a:t>Global EMS: 			GPV, Jabil, Foxconn, Venture, Trio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kumimoji="1" lang="en-US" altLang="zh-TW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435E1AB-6B28-70ED-B4BE-B0BF9285F3B0}"/>
              </a:ext>
            </a:extLst>
          </p:cNvPr>
          <p:cNvSpPr txBox="1"/>
          <p:nvPr/>
        </p:nvSpPr>
        <p:spPr>
          <a:xfrm>
            <a:off x="257664" y="975151"/>
            <a:ext cx="3496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Customers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387E090-B93C-3252-FDC5-2E31A963D3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3" name="图片 12" descr="Picture">
            <a:extLst>
              <a:ext uri="{FF2B5EF4-FFF2-40B4-BE49-F238E27FC236}">
                <a16:creationId xmlns:a16="http://schemas.microsoft.com/office/drawing/2014/main" id="{0AF604E3-59D4-10DF-2DAA-7DB4A01BF3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图片 13" descr="Picture">
            <a:extLst>
              <a:ext uri="{FF2B5EF4-FFF2-40B4-BE49-F238E27FC236}">
                <a16:creationId xmlns:a16="http://schemas.microsoft.com/office/drawing/2014/main" id="{82E31965-24CC-19C3-6515-2E02D66DC2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图片 14" descr="Picture">
            <a:extLst>
              <a:ext uri="{FF2B5EF4-FFF2-40B4-BE49-F238E27FC236}">
                <a16:creationId xmlns:a16="http://schemas.microsoft.com/office/drawing/2014/main" id="{BD31E0B7-08FB-811E-A5A6-6244F79A46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A779D7E-802F-BCD6-F9BD-C3291F90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32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F296C-54AE-F045-E50A-F5DBC2477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ED9BD5B-3871-40F9-F305-36A9B0CC58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107E64D-485F-A4EB-B01F-55F93242F2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F94E201-1051-1C77-0C69-0832898AF5E7}"/>
              </a:ext>
            </a:extLst>
          </p:cNvPr>
          <p:cNvSpPr txBox="1"/>
          <p:nvPr/>
        </p:nvSpPr>
        <p:spPr>
          <a:xfrm>
            <a:off x="557673" y="1654184"/>
            <a:ext cx="36230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Major In-house Test Equipment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Rupture Intensity Testing Machine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Compression Strength Tester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Micro Vickers Hardness Tester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Tensile Testing Machine (Pull Force)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Spark Optical Emission Spectrometer</a:t>
            </a:r>
          </a:p>
          <a:p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Color Assessment Cabinet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Gloss Meter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Salt Spray Test Chamber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Thermal Cycle Test Chamber</a:t>
            </a: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Delta E Colorimeter</a:t>
            </a:r>
          </a:p>
          <a:p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XRF Coating Thickness Measurement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Progressive Video Capturing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ROHS Compliance Analyzer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Lamination Adhersion Analyzer</a:t>
            </a:r>
          </a:p>
          <a:p>
            <a:r>
              <a:rPr lang="zh-CN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• Bridge-type Coordinate Measuring Machine</a:t>
            </a: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zh-CN" sz="12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1DCD5AD-048B-B9DE-CE7E-DC53E0D1AC6F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Quality Assurance,</a:t>
            </a:r>
            <a:r>
              <a:rPr lang="zh-CN" alt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Safety</a:t>
            </a:r>
          </a:p>
        </p:txBody>
      </p:sp>
      <p:pic>
        <p:nvPicPr>
          <p:cNvPr id="2" name="图片 1" descr="Picture">
            <a:extLst>
              <a:ext uri="{FF2B5EF4-FFF2-40B4-BE49-F238E27FC236}">
                <a16:creationId xmlns:a16="http://schemas.microsoft.com/office/drawing/2014/main" id="{CBD0ACA8-165F-F1E3-EA06-B1A2BE7B74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 descr="Picture">
            <a:extLst>
              <a:ext uri="{FF2B5EF4-FFF2-40B4-BE49-F238E27FC236}">
                <a16:creationId xmlns:a16="http://schemas.microsoft.com/office/drawing/2014/main" id="{0570F0D1-BEDC-C3B2-B84B-FA567FA7E2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 descr="Picture">
            <a:extLst>
              <a:ext uri="{FF2B5EF4-FFF2-40B4-BE49-F238E27FC236}">
                <a16:creationId xmlns:a16="http://schemas.microsoft.com/office/drawing/2014/main" id="{5DF8104B-8DC6-85A0-ADDC-A430E77955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C0E0E0-F4DF-5A9D-4CE1-96E72670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95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C289C-D3EE-95BD-84FB-7810764B9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A8381E0-9C1F-2E2D-3640-0D8E5FC191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D01AEE-F274-B120-66D8-A82B50D55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68" y="1710893"/>
            <a:ext cx="6256920" cy="38489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7F115E4-6DDE-C29D-18CB-A4A01F1252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BEC4D22-C1BD-EBD2-248A-3B43EE265C6D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Quality Assurance,</a:t>
            </a:r>
            <a:r>
              <a:rPr lang="zh-CN" alt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Safety</a:t>
            </a:r>
          </a:p>
        </p:txBody>
      </p:sp>
      <p:pic>
        <p:nvPicPr>
          <p:cNvPr id="21" name="图片 20" descr="Picture">
            <a:extLst>
              <a:ext uri="{FF2B5EF4-FFF2-40B4-BE49-F238E27FC236}">
                <a16:creationId xmlns:a16="http://schemas.microsoft.com/office/drawing/2014/main" id="{5D67B841-FAC1-FFC1-ECFB-F946B07FC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图片 21" descr="Picture">
            <a:extLst>
              <a:ext uri="{FF2B5EF4-FFF2-40B4-BE49-F238E27FC236}">
                <a16:creationId xmlns:a16="http://schemas.microsoft.com/office/drawing/2014/main" id="{3B0DFC7B-D1B4-E7FB-B968-29590A640B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 descr="Picture">
            <a:extLst>
              <a:ext uri="{FF2B5EF4-FFF2-40B4-BE49-F238E27FC236}">
                <a16:creationId xmlns:a16="http://schemas.microsoft.com/office/drawing/2014/main" id="{BF1A5D31-4FC9-145A-7669-93A4DF7D4B4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7128BE-C18B-5768-AB76-54C33187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790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A6E67-8F3F-AF8C-9659-FA4A4D2CE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313736-9676-D44C-7054-A413D91468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41A739D-B80B-AFE0-6FDE-EA56FB718B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BF80C65-8D35-2F2E-FAFD-E21D9BC3DC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642" y="1750938"/>
            <a:ext cx="7920034" cy="3851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869E5EC-D228-A0BE-5D2B-7A1FE618D1AD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Quality Assurance, Product Safety</a:t>
            </a:r>
          </a:p>
        </p:txBody>
      </p:sp>
      <p:pic>
        <p:nvPicPr>
          <p:cNvPr id="18" name="图片 17" descr="Picture">
            <a:extLst>
              <a:ext uri="{FF2B5EF4-FFF2-40B4-BE49-F238E27FC236}">
                <a16:creationId xmlns:a16="http://schemas.microsoft.com/office/drawing/2014/main" id="{1AF491D8-51B7-671A-57A4-5376C3E340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图片 18" descr="Picture">
            <a:extLst>
              <a:ext uri="{FF2B5EF4-FFF2-40B4-BE49-F238E27FC236}">
                <a16:creationId xmlns:a16="http://schemas.microsoft.com/office/drawing/2014/main" id="{FC7F378A-C8CE-8FEC-0F25-6D72BA3E5F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图片 19" descr="Picture">
            <a:extLst>
              <a:ext uri="{FF2B5EF4-FFF2-40B4-BE49-F238E27FC236}">
                <a16:creationId xmlns:a16="http://schemas.microsoft.com/office/drawing/2014/main" id="{380E70E2-819D-D4B4-9F84-E1B30900783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8E20B7E-E447-7FC3-8FCB-8007638E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05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A760-0E28-1BE6-5FB0-52FBE1208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D4AF81AE-5377-AFF4-06A4-4D8BB639F0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713" y="1716029"/>
            <a:ext cx="6198684" cy="3262759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EA2C2FD-7303-022B-251D-1FA430CD9A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09EC3CB-4E20-B3F1-B81F-052D84C03DBF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Engineering, Tooling and Fixture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016337-FEC7-3896-C914-FAF3A84873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42A13B0-9A86-EBA9-AB80-F3F19D75B3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185" y="1716027"/>
            <a:ext cx="1524226" cy="1020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A59FF12-3A2C-797B-A793-C086F8C2F5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186" y="2837081"/>
            <a:ext cx="1524226" cy="1020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1F19197-B26B-E493-AB22-838546792EB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186" y="3958135"/>
            <a:ext cx="1524226" cy="1020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图片 20" descr="Picture">
            <a:extLst>
              <a:ext uri="{FF2B5EF4-FFF2-40B4-BE49-F238E27FC236}">
                <a16:creationId xmlns:a16="http://schemas.microsoft.com/office/drawing/2014/main" id="{4D54C4D2-8B8B-DEC0-69E8-677219511D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图片 21" descr="Picture">
            <a:extLst>
              <a:ext uri="{FF2B5EF4-FFF2-40B4-BE49-F238E27FC236}">
                <a16:creationId xmlns:a16="http://schemas.microsoft.com/office/drawing/2014/main" id="{E7423D87-DDBE-ED2E-81A9-0DAE7DA0295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 descr="Picture">
            <a:extLst>
              <a:ext uri="{FF2B5EF4-FFF2-40B4-BE49-F238E27FC236}">
                <a16:creationId xmlns:a16="http://schemas.microsoft.com/office/drawing/2014/main" id="{0B7CBDB1-5BA6-F911-CAC9-7A9BC6126A5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24B346E-1218-FBD5-F38E-BB899E86FE85}"/>
              </a:ext>
            </a:extLst>
          </p:cNvPr>
          <p:cNvSpPr txBox="1"/>
          <p:nvPr/>
        </p:nvSpPr>
        <p:spPr>
          <a:xfrm>
            <a:off x="296442" y="5088276"/>
            <a:ext cx="5312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 Strong offers complete in‑house tooling capabilities, from concept and CAD modeling to full production tooling and long-term maintenance</a:t>
            </a:r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9ABE6F6-2F3B-A24A-4B25-759396BB8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80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F3BCD-C95D-430C-8D29-698746B6E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DD097373-0F1F-89E7-0C4C-2A7B51ECDA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80" y="1662542"/>
            <a:ext cx="6154072" cy="3214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E58A4FC-5473-5BD1-83EE-E3B57BF6F8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2847E3B-ACC9-5743-7536-5C223E5439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825" y="3310075"/>
            <a:ext cx="2980761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21FA88E-85A3-DCB9-5A26-3D0DE2FBA25D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Engineering, Tooling and Fixture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AF632FA-25B9-18D7-6462-79141E3824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4" name="图片 3" descr="Picture">
            <a:extLst>
              <a:ext uri="{FF2B5EF4-FFF2-40B4-BE49-F238E27FC236}">
                <a16:creationId xmlns:a16="http://schemas.microsoft.com/office/drawing/2014/main" id="{FF5251D7-4377-9C6D-3C96-9D532B4CDC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 descr="Picture">
            <a:extLst>
              <a:ext uri="{FF2B5EF4-FFF2-40B4-BE49-F238E27FC236}">
                <a16:creationId xmlns:a16="http://schemas.microsoft.com/office/drawing/2014/main" id="{5A00B0A8-2EC7-7254-1FCB-E0D812CFDB0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 descr="Picture">
            <a:extLst>
              <a:ext uri="{FF2B5EF4-FFF2-40B4-BE49-F238E27FC236}">
                <a16:creationId xmlns:a16="http://schemas.microsoft.com/office/drawing/2014/main" id="{490C122D-E9BA-25CB-AFC3-63EF55132F4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BC95B60-EF33-BCE9-B28C-FA01C78CBF5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825" y="1662542"/>
            <a:ext cx="2980761" cy="15757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7F800B7-C3EB-AA59-EC37-4A52C7B6DF94}"/>
              </a:ext>
            </a:extLst>
          </p:cNvPr>
          <p:cNvSpPr txBox="1"/>
          <p:nvPr/>
        </p:nvSpPr>
        <p:spPr>
          <a:xfrm>
            <a:off x="248675" y="4980274"/>
            <a:ext cx="513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 Strong delivers tooling that elevates manufacturing performance, repeatability, and consistency</a:t>
            </a:r>
            <a:endParaRPr lang="zh-CN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D464E0C-1CCC-9DC6-CB7F-75BA7451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65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D9EAB-D291-BC17-215C-537F614AB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ECD3EDE-988D-9890-7F9E-AC8CE6FCCD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237599"/>
            <a:ext cx="3619595" cy="6259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E870B4E-CD73-A9AD-B236-C91F58F0D659}"/>
              </a:ext>
            </a:extLst>
          </p:cNvPr>
          <p:cNvSpPr txBox="1"/>
          <p:nvPr/>
        </p:nvSpPr>
        <p:spPr>
          <a:xfrm>
            <a:off x="248675" y="980814"/>
            <a:ext cx="508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Engineering, Revision 0 Participation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426F0E-2EED-5D20-57D9-FBDBE164D3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75" y="6020874"/>
            <a:ext cx="7011201" cy="6259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3C77C9E-F426-E97F-9105-9FED66F7DC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978" y="1503067"/>
            <a:ext cx="2572331" cy="17743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53F8D8-1A97-97AF-FD7A-6FDCFD4F34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045" y="1509782"/>
            <a:ext cx="2572331" cy="1774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7D0CA0-CD9A-0FAD-C52F-41D230B040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1510" y="3370660"/>
            <a:ext cx="2572331" cy="17482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B78138-0860-24B8-DB13-AB667B3D754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976" y="3378737"/>
            <a:ext cx="2572331" cy="17401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8F57F39-D96B-756B-8E1E-0859A3C98E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1513" y="1509780"/>
            <a:ext cx="2572331" cy="17743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A5EEA2A-A3A0-9EEA-D96F-03865A3E16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045" y="3370660"/>
            <a:ext cx="2572330" cy="17482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 descr="Picture">
            <a:extLst>
              <a:ext uri="{FF2B5EF4-FFF2-40B4-BE49-F238E27FC236}">
                <a16:creationId xmlns:a16="http://schemas.microsoft.com/office/drawing/2014/main" id="{0BDEC9F7-4007-ECC2-EA74-D53731244D7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80797"/>
            <a:ext cx="1469889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图片 23" descr="Picture">
            <a:extLst>
              <a:ext uri="{FF2B5EF4-FFF2-40B4-BE49-F238E27FC236}">
                <a16:creationId xmlns:a16="http://schemas.microsoft.com/office/drawing/2014/main" id="{15261D10-EB89-4BF2-2253-E440B8E6400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652" y="1934054"/>
            <a:ext cx="1481284" cy="1566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图片 24" descr="Picture">
            <a:extLst>
              <a:ext uri="{FF2B5EF4-FFF2-40B4-BE49-F238E27FC236}">
                <a16:creationId xmlns:a16="http://schemas.microsoft.com/office/drawing/2014/main" id="{301733D5-9DBC-2088-0077-7E30F5475A3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369" y="3687311"/>
            <a:ext cx="1472567" cy="1566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31FF0B4-7761-2998-ACBD-367AB1B6E396}"/>
              </a:ext>
            </a:extLst>
          </p:cNvPr>
          <p:cNvSpPr txBox="1"/>
          <p:nvPr/>
        </p:nvSpPr>
        <p:spPr>
          <a:xfrm>
            <a:off x="248675" y="5205434"/>
            <a:ext cx="5205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engineers provide full technical support from concept and offer early strategic input at Revision 0, to reduce redesign and shorten development</a:t>
            </a:r>
            <a:endParaRPr lang="en-US" altLang="zh-CN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20EF029-0CBC-B530-67A5-10C81DE75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ACDC-4450-46E6-A954-260EF5D0F4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6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739</Words>
  <Application>Microsoft Office PowerPoint</Application>
  <PresentationFormat>宽屏</PresentationFormat>
  <Paragraphs>172</Paragraphs>
  <Slides>22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等线</vt:lpstr>
      <vt:lpstr>等线 Light</vt:lpstr>
      <vt:lpstr>Arial</vt:lpstr>
      <vt:lpstr>Calibri</vt:lpstr>
      <vt:lpstr>Karla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 4B</dc:creator>
  <cp:lastModifiedBy>H 4B</cp:lastModifiedBy>
  <cp:revision>80</cp:revision>
  <cp:lastPrinted>2026-05-30T16:46:29Z</cp:lastPrinted>
  <dcterms:created xsi:type="dcterms:W3CDTF">2026-05-28T07:09:32Z</dcterms:created>
  <dcterms:modified xsi:type="dcterms:W3CDTF">2026-06-10T07:01:23Z</dcterms:modified>
</cp:coreProperties>
</file>